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custDataLst>
    <p:tags r:id="rId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42C1FF-1DD1-493F-ADA9-B0192F5CC740}" v="1" dt="2022-01-21T11:31:09.0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711" y="7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ga, Mariana-Petronela" userId="60f9e044-57c4-4147-a690-a00a112eaccf" providerId="ADAL" clId="{7A42C1FF-1DD1-493F-ADA9-B0192F5CC740}"/>
    <pc:docChg chg="modSld">
      <pc:chgData name="Hanga, Mariana-Petronela" userId="60f9e044-57c4-4147-a690-a00a112eaccf" providerId="ADAL" clId="{7A42C1FF-1DD1-493F-ADA9-B0192F5CC740}" dt="2022-01-21T11:31:22.827" v="17" actId="114"/>
      <pc:docMkLst>
        <pc:docMk/>
      </pc:docMkLst>
      <pc:sldChg chg="modSp mod">
        <pc:chgData name="Hanga, Mariana-Petronela" userId="60f9e044-57c4-4147-a690-a00a112eaccf" providerId="ADAL" clId="{7A42C1FF-1DD1-493F-ADA9-B0192F5CC740}" dt="2022-01-21T11:31:22.827" v="17" actId="114"/>
        <pc:sldMkLst>
          <pc:docMk/>
          <pc:sldMk cId="2613872151" sldId="256"/>
        </pc:sldMkLst>
        <pc:spChg chg="mod">
          <ac:chgData name="Hanga, Mariana-Petronela" userId="60f9e044-57c4-4147-a690-a00a112eaccf" providerId="ADAL" clId="{7A42C1FF-1DD1-493F-ADA9-B0192F5CC740}" dt="2022-01-21T11:31:22.827" v="17" actId="114"/>
          <ac:spMkLst>
            <pc:docMk/>
            <pc:sldMk cId="2613872151" sldId="256"/>
            <ac:spMk id="2" creationId="{00000000-0000-0000-0000-000000000000}"/>
          </ac:spMkLst>
        </pc:spChg>
      </pc:sldChg>
      <pc:sldChg chg="modSp mod">
        <pc:chgData name="Hanga, Mariana-Petronela" userId="60f9e044-57c4-4147-a690-a00a112eaccf" providerId="ADAL" clId="{7A42C1FF-1DD1-493F-ADA9-B0192F5CC740}" dt="2022-01-21T11:29:57.540" v="4" actId="20577"/>
        <pc:sldMkLst>
          <pc:docMk/>
          <pc:sldMk cId="3297332394" sldId="258"/>
        </pc:sldMkLst>
        <pc:spChg chg="mod">
          <ac:chgData name="Hanga, Mariana-Petronela" userId="60f9e044-57c4-4147-a690-a00a112eaccf" providerId="ADAL" clId="{7A42C1FF-1DD1-493F-ADA9-B0192F5CC740}" dt="2022-01-21T11:29:57.540" v="4" actId="20577"/>
          <ac:spMkLst>
            <pc:docMk/>
            <pc:sldMk cId="3297332394" sldId="258"/>
            <ac:spMk id="3" creationId="{00000000-0000-0000-0000-000000000000}"/>
          </ac:spMkLst>
        </pc:spChg>
      </pc:sldChg>
      <pc:sldChg chg="modSp mod">
        <pc:chgData name="Hanga, Mariana-Petronela" userId="60f9e044-57c4-4147-a690-a00a112eaccf" providerId="ADAL" clId="{7A42C1FF-1DD1-493F-ADA9-B0192F5CC740}" dt="2022-01-21T11:30:07.829" v="12" actId="20577"/>
        <pc:sldMkLst>
          <pc:docMk/>
          <pc:sldMk cId="800088813" sldId="259"/>
        </pc:sldMkLst>
        <pc:spChg chg="mod">
          <ac:chgData name="Hanga, Mariana-Petronela" userId="60f9e044-57c4-4147-a690-a00a112eaccf" providerId="ADAL" clId="{7A42C1FF-1DD1-493F-ADA9-B0192F5CC740}" dt="2022-01-21T11:30:07.829" v="12" actId="20577"/>
          <ac:spMkLst>
            <pc:docMk/>
            <pc:sldMk cId="800088813" sldId="259"/>
            <ac:spMk id="3" creationId="{00000000-0000-0000-0000-000000000000}"/>
          </ac:spMkLst>
        </pc:spChg>
      </pc:sldChg>
      <pc:sldChg chg="modSp mod">
        <pc:chgData name="Hanga, Mariana-Petronela" userId="60f9e044-57c4-4147-a690-a00a112eaccf" providerId="ADAL" clId="{7A42C1FF-1DD1-493F-ADA9-B0192F5CC740}" dt="2022-01-21T11:31:09.055" v="14" actId="20577"/>
        <pc:sldMkLst>
          <pc:docMk/>
          <pc:sldMk cId="3731624667" sldId="261"/>
        </pc:sldMkLst>
        <pc:spChg chg="mod">
          <ac:chgData name="Hanga, Mariana-Petronela" userId="60f9e044-57c4-4147-a690-a00a112eaccf" providerId="ADAL" clId="{7A42C1FF-1DD1-493F-ADA9-B0192F5CC740}" dt="2022-01-21T11:31:09.055" v="14" actId="20577"/>
          <ac:spMkLst>
            <pc:docMk/>
            <pc:sldMk cId="3731624667" sldId="261"/>
            <ac:spMk id="6"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036EB7B-9E7F-45F7-8930-A144F1FD648C}" type="datetimeFigureOut">
              <a:rPr lang="en-GB" smtClean="0"/>
              <a:t>21/01/2022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DC1246-372D-4A48-B75E-92F0CA7E7DAA}" type="slidenum">
              <a:rPr lang="en-GB" smtClean="0"/>
              <a:t>‹#›</a:t>
            </a:fld>
            <a:endParaRPr lang="en-GB"/>
          </a:p>
        </p:txBody>
      </p:sp>
    </p:spTree>
    <p:extLst>
      <p:ext uri="{BB962C8B-B14F-4D97-AF65-F5344CB8AC3E}">
        <p14:creationId xmlns:p14="http://schemas.microsoft.com/office/powerpoint/2010/main" val="2428829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036EB7B-9E7F-45F7-8930-A144F1FD648C}" type="datetimeFigureOut">
              <a:rPr lang="en-GB" smtClean="0"/>
              <a:t>21/01/2022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DC1246-372D-4A48-B75E-92F0CA7E7DAA}" type="slidenum">
              <a:rPr lang="en-GB" smtClean="0"/>
              <a:t>‹#›</a:t>
            </a:fld>
            <a:endParaRPr lang="en-GB"/>
          </a:p>
        </p:txBody>
      </p:sp>
    </p:spTree>
    <p:extLst>
      <p:ext uri="{BB962C8B-B14F-4D97-AF65-F5344CB8AC3E}">
        <p14:creationId xmlns:p14="http://schemas.microsoft.com/office/powerpoint/2010/main" val="2496751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036EB7B-9E7F-45F7-8930-A144F1FD648C}" type="datetimeFigureOut">
              <a:rPr lang="en-GB" smtClean="0"/>
              <a:t>21/01/2022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DC1246-372D-4A48-B75E-92F0CA7E7DAA}" type="slidenum">
              <a:rPr lang="en-GB" smtClean="0"/>
              <a:t>‹#›</a:t>
            </a:fld>
            <a:endParaRPr lang="en-GB"/>
          </a:p>
        </p:txBody>
      </p:sp>
    </p:spTree>
    <p:extLst>
      <p:ext uri="{BB962C8B-B14F-4D97-AF65-F5344CB8AC3E}">
        <p14:creationId xmlns:p14="http://schemas.microsoft.com/office/powerpoint/2010/main" val="4250362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036EB7B-9E7F-45F7-8930-A144F1FD648C}" type="datetimeFigureOut">
              <a:rPr lang="en-GB" smtClean="0"/>
              <a:t>21/01/2022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DC1246-372D-4A48-B75E-92F0CA7E7DAA}" type="slidenum">
              <a:rPr lang="en-GB" smtClean="0"/>
              <a:t>‹#›</a:t>
            </a:fld>
            <a:endParaRPr lang="en-GB"/>
          </a:p>
        </p:txBody>
      </p:sp>
    </p:spTree>
    <p:extLst>
      <p:ext uri="{BB962C8B-B14F-4D97-AF65-F5344CB8AC3E}">
        <p14:creationId xmlns:p14="http://schemas.microsoft.com/office/powerpoint/2010/main" val="360842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36EB7B-9E7F-45F7-8930-A144F1FD648C}" type="datetimeFigureOut">
              <a:rPr lang="en-GB" smtClean="0"/>
              <a:t>21/01/2022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DC1246-372D-4A48-B75E-92F0CA7E7DAA}" type="slidenum">
              <a:rPr lang="en-GB" smtClean="0"/>
              <a:t>‹#›</a:t>
            </a:fld>
            <a:endParaRPr lang="en-GB"/>
          </a:p>
        </p:txBody>
      </p:sp>
    </p:spTree>
    <p:extLst>
      <p:ext uri="{BB962C8B-B14F-4D97-AF65-F5344CB8AC3E}">
        <p14:creationId xmlns:p14="http://schemas.microsoft.com/office/powerpoint/2010/main" val="3957851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036EB7B-9E7F-45F7-8930-A144F1FD648C}" type="datetimeFigureOut">
              <a:rPr lang="en-GB" smtClean="0"/>
              <a:t>21/01/2022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DC1246-372D-4A48-B75E-92F0CA7E7DAA}" type="slidenum">
              <a:rPr lang="en-GB" smtClean="0"/>
              <a:t>‹#›</a:t>
            </a:fld>
            <a:endParaRPr lang="en-GB"/>
          </a:p>
        </p:txBody>
      </p:sp>
    </p:spTree>
    <p:extLst>
      <p:ext uri="{BB962C8B-B14F-4D97-AF65-F5344CB8AC3E}">
        <p14:creationId xmlns:p14="http://schemas.microsoft.com/office/powerpoint/2010/main" val="750420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036EB7B-9E7F-45F7-8930-A144F1FD648C}" type="datetimeFigureOut">
              <a:rPr lang="en-GB" smtClean="0"/>
              <a:t>21/01/2022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7DC1246-372D-4A48-B75E-92F0CA7E7DAA}" type="slidenum">
              <a:rPr lang="en-GB" smtClean="0"/>
              <a:t>‹#›</a:t>
            </a:fld>
            <a:endParaRPr lang="en-GB"/>
          </a:p>
        </p:txBody>
      </p:sp>
    </p:spTree>
    <p:extLst>
      <p:ext uri="{BB962C8B-B14F-4D97-AF65-F5344CB8AC3E}">
        <p14:creationId xmlns:p14="http://schemas.microsoft.com/office/powerpoint/2010/main" val="2699039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036EB7B-9E7F-45F7-8930-A144F1FD648C}" type="datetimeFigureOut">
              <a:rPr lang="en-GB" smtClean="0"/>
              <a:t>21/01/2022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7DC1246-372D-4A48-B75E-92F0CA7E7DAA}" type="slidenum">
              <a:rPr lang="en-GB" smtClean="0"/>
              <a:t>‹#›</a:t>
            </a:fld>
            <a:endParaRPr lang="en-GB"/>
          </a:p>
        </p:txBody>
      </p:sp>
    </p:spTree>
    <p:extLst>
      <p:ext uri="{BB962C8B-B14F-4D97-AF65-F5344CB8AC3E}">
        <p14:creationId xmlns:p14="http://schemas.microsoft.com/office/powerpoint/2010/main" val="2547162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36EB7B-9E7F-45F7-8930-A144F1FD648C}" type="datetimeFigureOut">
              <a:rPr lang="en-GB" smtClean="0"/>
              <a:t>21/01/2022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7DC1246-372D-4A48-B75E-92F0CA7E7DAA}" type="slidenum">
              <a:rPr lang="en-GB" smtClean="0"/>
              <a:t>‹#›</a:t>
            </a:fld>
            <a:endParaRPr lang="en-GB"/>
          </a:p>
        </p:txBody>
      </p:sp>
    </p:spTree>
    <p:extLst>
      <p:ext uri="{BB962C8B-B14F-4D97-AF65-F5344CB8AC3E}">
        <p14:creationId xmlns:p14="http://schemas.microsoft.com/office/powerpoint/2010/main" val="2049285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36EB7B-9E7F-45F7-8930-A144F1FD648C}" type="datetimeFigureOut">
              <a:rPr lang="en-GB" smtClean="0"/>
              <a:t>21/01/2022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DC1246-372D-4A48-B75E-92F0CA7E7DAA}" type="slidenum">
              <a:rPr lang="en-GB" smtClean="0"/>
              <a:t>‹#›</a:t>
            </a:fld>
            <a:endParaRPr lang="en-GB"/>
          </a:p>
        </p:txBody>
      </p:sp>
    </p:spTree>
    <p:extLst>
      <p:ext uri="{BB962C8B-B14F-4D97-AF65-F5344CB8AC3E}">
        <p14:creationId xmlns:p14="http://schemas.microsoft.com/office/powerpoint/2010/main" val="1341649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36EB7B-9E7F-45F7-8930-A144F1FD648C}" type="datetimeFigureOut">
              <a:rPr lang="en-GB" smtClean="0"/>
              <a:t>21/01/2022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DC1246-372D-4A48-B75E-92F0CA7E7DAA}" type="slidenum">
              <a:rPr lang="en-GB" smtClean="0"/>
              <a:t>‹#›</a:t>
            </a:fld>
            <a:endParaRPr lang="en-GB"/>
          </a:p>
        </p:txBody>
      </p:sp>
    </p:spTree>
    <p:extLst>
      <p:ext uri="{BB962C8B-B14F-4D97-AF65-F5344CB8AC3E}">
        <p14:creationId xmlns:p14="http://schemas.microsoft.com/office/powerpoint/2010/main" val="3353195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36EB7B-9E7F-45F7-8930-A144F1FD648C}" type="datetimeFigureOut">
              <a:rPr lang="en-GB" smtClean="0"/>
              <a:t>21/01/2022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DC1246-372D-4A48-B75E-92F0CA7E7DAA}" type="slidenum">
              <a:rPr lang="en-GB" smtClean="0"/>
              <a:t>‹#›</a:t>
            </a:fld>
            <a:endParaRPr lang="en-GB"/>
          </a:p>
        </p:txBody>
      </p:sp>
    </p:spTree>
    <p:extLst>
      <p:ext uri="{BB962C8B-B14F-4D97-AF65-F5344CB8AC3E}">
        <p14:creationId xmlns:p14="http://schemas.microsoft.com/office/powerpoint/2010/main" val="3695528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m.hanga@aston.ac.u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icheme.org/membership/communities/special-interest-groups/biochemical-engineering/bursaries/"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89797" y="1438834"/>
            <a:ext cx="9144000" cy="3536577"/>
          </a:xfrm>
        </p:spPr>
        <p:txBody>
          <a:bodyPr>
            <a:normAutofit/>
          </a:bodyPr>
          <a:lstStyle/>
          <a:p>
            <a:pPr>
              <a:lnSpc>
                <a:spcPct val="150000"/>
              </a:lnSpc>
            </a:pPr>
            <a:r>
              <a:rPr lang="en-GB" b="1" dirty="0" err="1"/>
              <a:t>IChemE</a:t>
            </a:r>
            <a:r>
              <a:rPr lang="en-GB" b="1" dirty="0"/>
              <a:t> BESIG Travel Bursaries</a:t>
            </a:r>
          </a:p>
        </p:txBody>
      </p:sp>
      <p:pic>
        <p:nvPicPr>
          <p:cNvPr id="4" name="Picture 3" descr="BiochemicalEngSIG_CMYK_H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900" y="170498"/>
            <a:ext cx="2817794" cy="1510384"/>
          </a:xfrm>
          <a:prstGeom prst="rect">
            <a:avLst/>
          </a:prstGeom>
          <a:noFill/>
          <a:ln>
            <a:noFill/>
          </a:ln>
        </p:spPr>
      </p:pic>
    </p:spTree>
    <p:extLst>
      <p:ext uri="{BB962C8B-B14F-4D97-AF65-F5344CB8AC3E}">
        <p14:creationId xmlns:p14="http://schemas.microsoft.com/office/powerpoint/2010/main" val="2613872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788" y="176866"/>
            <a:ext cx="10515600" cy="1325563"/>
          </a:xfrm>
        </p:spPr>
        <p:txBody>
          <a:bodyPr/>
          <a:lstStyle/>
          <a:p>
            <a:r>
              <a:rPr lang="en-GB" b="1" dirty="0"/>
              <a:t>What do we offer?</a:t>
            </a:r>
          </a:p>
        </p:txBody>
      </p:sp>
      <p:sp>
        <p:nvSpPr>
          <p:cNvPr id="3" name="Content Placeholder 2"/>
          <p:cNvSpPr>
            <a:spLocks noGrp="1"/>
          </p:cNvSpPr>
          <p:nvPr>
            <p:ph idx="1"/>
          </p:nvPr>
        </p:nvSpPr>
        <p:spPr>
          <a:xfrm>
            <a:off x="851647" y="1902759"/>
            <a:ext cx="10515600" cy="4249270"/>
          </a:xfrm>
        </p:spPr>
        <p:txBody>
          <a:bodyPr>
            <a:normAutofit/>
          </a:bodyPr>
          <a:lstStyle/>
          <a:p>
            <a:pPr algn="just"/>
            <a:r>
              <a:rPr lang="en-GB" dirty="0"/>
              <a:t>Travel bursaries for PhD students and postdoctoral researchers in their first position for a relevant conference of their choice</a:t>
            </a:r>
          </a:p>
          <a:p>
            <a:pPr algn="just"/>
            <a:r>
              <a:rPr lang="en-GB" dirty="0"/>
              <a:t>Bursary value: £100 (meetings in your country of origin) </a:t>
            </a:r>
          </a:p>
          <a:p>
            <a:pPr marL="0" indent="0" algn="just">
              <a:buNone/>
            </a:pPr>
            <a:r>
              <a:rPr lang="en-GB" dirty="0"/>
              <a:t>                             £250 (European meetings)  </a:t>
            </a:r>
          </a:p>
          <a:p>
            <a:pPr marL="0" indent="0" algn="just">
              <a:buNone/>
            </a:pPr>
            <a:r>
              <a:rPr lang="en-GB" dirty="0"/>
              <a:t>                             £500 (meetings outside Europe)</a:t>
            </a:r>
          </a:p>
          <a:p>
            <a:pPr algn="just"/>
            <a:r>
              <a:rPr lang="en-GB" dirty="0"/>
              <a:t>6 chances per year</a:t>
            </a:r>
          </a:p>
          <a:p>
            <a:pPr algn="just"/>
            <a:r>
              <a:rPr lang="en-GB" dirty="0"/>
              <a:t>Covers registration fees, travel expenses or accommodation</a:t>
            </a:r>
          </a:p>
          <a:p>
            <a:pPr algn="just"/>
            <a:r>
              <a:rPr lang="en-GB" dirty="0"/>
              <a:t>Applicable to online conferences as well!</a:t>
            </a:r>
          </a:p>
        </p:txBody>
      </p:sp>
      <p:pic>
        <p:nvPicPr>
          <p:cNvPr id="4" name="Picture 3" descr="BiochemicalEngSIG_CMYK_H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67046" y="5593976"/>
            <a:ext cx="2178424" cy="1116106"/>
          </a:xfrm>
          <a:prstGeom prst="rect">
            <a:avLst/>
          </a:prstGeom>
          <a:noFill/>
          <a:ln>
            <a:noFill/>
          </a:ln>
        </p:spPr>
      </p:pic>
    </p:spTree>
    <p:extLst>
      <p:ext uri="{BB962C8B-B14F-4D97-AF65-F5344CB8AC3E}">
        <p14:creationId xmlns:p14="http://schemas.microsoft.com/office/powerpoint/2010/main" val="2206006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376" y="297889"/>
            <a:ext cx="10515600" cy="1325563"/>
          </a:xfrm>
        </p:spPr>
        <p:txBody>
          <a:bodyPr/>
          <a:lstStyle/>
          <a:p>
            <a:r>
              <a:rPr lang="en-GB" b="1" dirty="0"/>
              <a:t>Eligibility</a:t>
            </a:r>
          </a:p>
        </p:txBody>
      </p:sp>
      <p:sp>
        <p:nvSpPr>
          <p:cNvPr id="3" name="Content Placeholder 2"/>
          <p:cNvSpPr>
            <a:spLocks noGrp="1"/>
          </p:cNvSpPr>
          <p:nvPr>
            <p:ph idx="1"/>
          </p:nvPr>
        </p:nvSpPr>
        <p:spPr>
          <a:xfrm>
            <a:off x="932330" y="2188696"/>
            <a:ext cx="10515600" cy="3082551"/>
          </a:xfrm>
        </p:spPr>
        <p:txBody>
          <a:bodyPr/>
          <a:lstStyle/>
          <a:p>
            <a:pPr lvl="0" algn="just" hangingPunct="0"/>
            <a:r>
              <a:rPr lang="en-GB" dirty="0"/>
              <a:t>You must be an early career researcher (PhD, postdoctoral researcher in their first position).</a:t>
            </a:r>
          </a:p>
          <a:p>
            <a:pPr lvl="0" hangingPunct="0"/>
            <a:r>
              <a:rPr lang="en-GB" dirty="0"/>
              <a:t>You must be affiliated with a Higher Education Institution.</a:t>
            </a:r>
          </a:p>
          <a:p>
            <a:pPr lvl="0" hangingPunct="0"/>
            <a:r>
              <a:rPr lang="en-GB" dirty="0"/>
              <a:t>You must be a member of the BESIG </a:t>
            </a:r>
            <a:r>
              <a:rPr lang="en-GB" dirty="0" err="1"/>
              <a:t>IChemE</a:t>
            </a:r>
            <a:r>
              <a:rPr lang="en-GB" dirty="0"/>
              <a:t> (the longer the better).</a:t>
            </a:r>
          </a:p>
          <a:p>
            <a:pPr lvl="0" algn="just" hangingPunct="0"/>
            <a:r>
              <a:rPr lang="en-GB" dirty="0"/>
              <a:t>You have been accepted to a relevant conference to present your work as a poster or oral presentation.</a:t>
            </a:r>
          </a:p>
        </p:txBody>
      </p:sp>
      <p:pic>
        <p:nvPicPr>
          <p:cNvPr id="4" name="Picture 3" descr="BiochemicalEngSIG_CMYK_H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38764" y="5594910"/>
            <a:ext cx="2178424" cy="1116106"/>
          </a:xfrm>
          <a:prstGeom prst="rect">
            <a:avLst/>
          </a:prstGeom>
          <a:noFill/>
          <a:ln>
            <a:noFill/>
          </a:ln>
        </p:spPr>
      </p:pic>
    </p:spTree>
    <p:extLst>
      <p:ext uri="{BB962C8B-B14F-4D97-AF65-F5344CB8AC3E}">
        <p14:creationId xmlns:p14="http://schemas.microsoft.com/office/powerpoint/2010/main" val="3297332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435" y="0"/>
            <a:ext cx="10515600" cy="1325563"/>
          </a:xfrm>
        </p:spPr>
        <p:txBody>
          <a:bodyPr/>
          <a:lstStyle/>
          <a:p>
            <a:r>
              <a:rPr lang="en-GB" b="1" dirty="0"/>
              <a:t>Application</a:t>
            </a:r>
          </a:p>
        </p:txBody>
      </p:sp>
      <p:sp>
        <p:nvSpPr>
          <p:cNvPr id="3" name="Content Placeholder 2"/>
          <p:cNvSpPr>
            <a:spLocks noGrp="1"/>
          </p:cNvSpPr>
          <p:nvPr>
            <p:ph idx="1"/>
          </p:nvPr>
        </p:nvSpPr>
        <p:spPr>
          <a:xfrm>
            <a:off x="255494" y="1355444"/>
            <a:ext cx="11761694" cy="4239466"/>
          </a:xfrm>
        </p:spPr>
        <p:txBody>
          <a:bodyPr>
            <a:normAutofit fontScale="85000" lnSpcReduction="10000"/>
          </a:bodyPr>
          <a:lstStyle/>
          <a:p>
            <a:pPr marL="0" indent="0" algn="just" hangingPunct="0">
              <a:lnSpc>
                <a:spcPct val="120000"/>
              </a:lnSpc>
              <a:buNone/>
            </a:pPr>
            <a:r>
              <a:rPr lang="en-GB" dirty="0"/>
              <a:t>In your application, you must include the following:</a:t>
            </a:r>
          </a:p>
          <a:p>
            <a:pPr marL="514350" lvl="0" indent="-514350" algn="just">
              <a:lnSpc>
                <a:spcPct val="120000"/>
              </a:lnSpc>
              <a:buFont typeface="+mj-lt"/>
              <a:buAutoNum type="arabicParenR"/>
            </a:pPr>
            <a:r>
              <a:rPr lang="en-GB" dirty="0"/>
              <a:t>A letter by a separate email from your supervisor /PI, confirming your suitability to attend the conference/meeting, your status as a PhD student or a postdoctoral researcher in your first position and your affiliation (headed paper is viewed more favourably). </a:t>
            </a:r>
          </a:p>
          <a:p>
            <a:pPr marL="514350" lvl="0" indent="-514350" algn="just">
              <a:lnSpc>
                <a:spcPct val="120000"/>
              </a:lnSpc>
              <a:buFont typeface="+mj-lt"/>
              <a:buAutoNum type="arabicParenR"/>
            </a:pPr>
            <a:r>
              <a:rPr lang="en-GB" dirty="0"/>
              <a:t>The relevant abstract or paper accepted to your conference/meeting of choice stated in this application.</a:t>
            </a:r>
          </a:p>
          <a:p>
            <a:pPr marL="514350" lvl="0" indent="-514350" algn="just">
              <a:lnSpc>
                <a:spcPct val="120000"/>
              </a:lnSpc>
              <a:buFont typeface="+mj-lt"/>
              <a:buAutoNum type="arabicParenR"/>
            </a:pPr>
            <a:r>
              <a:rPr lang="en-GB" dirty="0"/>
              <a:t>The application form.</a:t>
            </a:r>
            <a:endParaRPr lang="en-GB" dirty="0">
              <a:effectLst/>
            </a:endParaRPr>
          </a:p>
          <a:p>
            <a:pPr marL="0" indent="0" algn="just">
              <a:lnSpc>
                <a:spcPct val="120000"/>
              </a:lnSpc>
              <a:buNone/>
            </a:pPr>
            <a:endParaRPr lang="en-GB" sz="1200" dirty="0">
              <a:effectLst/>
            </a:endParaRPr>
          </a:p>
          <a:p>
            <a:pPr marL="0" indent="0" algn="just">
              <a:lnSpc>
                <a:spcPct val="120000"/>
              </a:lnSpc>
              <a:buNone/>
            </a:pPr>
            <a:r>
              <a:rPr lang="en-GB" dirty="0"/>
              <a:t>The complete applications are to be sent to </a:t>
            </a:r>
            <a:r>
              <a:rPr lang="en-GB" b="1" dirty="0"/>
              <a:t>Dr Petra Hanga at </a:t>
            </a:r>
            <a:r>
              <a:rPr lang="en-GB" b="1" i="1" dirty="0">
                <a:hlinkClick r:id="rId2"/>
              </a:rPr>
              <a:t>m.hanga@ucl.ac.uk</a:t>
            </a:r>
            <a:r>
              <a:rPr lang="en-GB" b="1" dirty="0"/>
              <a:t>.</a:t>
            </a:r>
            <a:endParaRPr lang="en-GB" dirty="0">
              <a:effectLst/>
            </a:endParaRPr>
          </a:p>
        </p:txBody>
      </p:sp>
      <p:pic>
        <p:nvPicPr>
          <p:cNvPr id="4" name="Picture 3" descr="BiochemicalEngSIG_CMYK_H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38764" y="5594910"/>
            <a:ext cx="2178424" cy="1116106"/>
          </a:xfrm>
          <a:prstGeom prst="rect">
            <a:avLst/>
          </a:prstGeom>
          <a:noFill/>
          <a:ln>
            <a:noFill/>
          </a:ln>
        </p:spPr>
      </p:pic>
    </p:spTree>
    <p:extLst>
      <p:ext uri="{BB962C8B-B14F-4D97-AF65-F5344CB8AC3E}">
        <p14:creationId xmlns:p14="http://schemas.microsoft.com/office/powerpoint/2010/main" val="800088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435" y="0"/>
            <a:ext cx="10515600" cy="1325563"/>
          </a:xfrm>
        </p:spPr>
        <p:txBody>
          <a:bodyPr/>
          <a:lstStyle/>
          <a:p>
            <a:r>
              <a:rPr lang="en-GB" b="1" dirty="0"/>
              <a:t>What happens post-award?</a:t>
            </a:r>
          </a:p>
        </p:txBody>
      </p:sp>
      <p:sp>
        <p:nvSpPr>
          <p:cNvPr id="3" name="Content Placeholder 2"/>
          <p:cNvSpPr>
            <a:spLocks noGrp="1"/>
          </p:cNvSpPr>
          <p:nvPr>
            <p:ph idx="1"/>
          </p:nvPr>
        </p:nvSpPr>
        <p:spPr>
          <a:xfrm>
            <a:off x="510988" y="1516809"/>
            <a:ext cx="10999694" cy="4239466"/>
          </a:xfrm>
        </p:spPr>
        <p:txBody>
          <a:bodyPr>
            <a:normAutofit/>
          </a:bodyPr>
          <a:lstStyle/>
          <a:p>
            <a:pPr lvl="0" algn="just"/>
            <a:r>
              <a:rPr lang="en-GB" dirty="0"/>
              <a:t>Successful applicants are required to include the BESIG logo on their poster or presentation in acknowledgement of the BESIG's support.</a:t>
            </a:r>
          </a:p>
          <a:p>
            <a:pPr lvl="0" algn="just"/>
            <a:r>
              <a:rPr lang="en-GB" dirty="0"/>
              <a:t>Payment can only be authorised after the event and will only be made against receipts for the items listed above.</a:t>
            </a:r>
          </a:p>
          <a:p>
            <a:pPr lvl="0" algn="just"/>
            <a:r>
              <a:rPr lang="en-GB" dirty="0"/>
              <a:t>A conference report shall be submitted by the participant together with the claim for expenses. The report should be 500-1000 words long and cover the key papers presented at the meeting, the relevance of the meeting to the participant’s own work and any other points of interest. The report may be published in the BESIG Newsletter. Photos are also accepted.</a:t>
            </a:r>
          </a:p>
        </p:txBody>
      </p:sp>
      <p:pic>
        <p:nvPicPr>
          <p:cNvPr id="4" name="Picture 3" descr="BiochemicalEngSIG_CMYK_H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38764" y="5594910"/>
            <a:ext cx="2178424" cy="1116106"/>
          </a:xfrm>
          <a:prstGeom prst="rect">
            <a:avLst/>
          </a:prstGeom>
          <a:noFill/>
          <a:ln>
            <a:noFill/>
          </a:ln>
        </p:spPr>
      </p:pic>
    </p:spTree>
    <p:extLst>
      <p:ext uri="{BB962C8B-B14F-4D97-AF65-F5344CB8AC3E}">
        <p14:creationId xmlns:p14="http://schemas.microsoft.com/office/powerpoint/2010/main" val="2848525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376" y="662780"/>
            <a:ext cx="10515600" cy="1325563"/>
          </a:xfrm>
        </p:spPr>
        <p:txBody>
          <a:bodyPr/>
          <a:lstStyle/>
          <a:p>
            <a:r>
              <a:rPr lang="en-GB" b="1" dirty="0"/>
              <a:t>You can find us at…</a:t>
            </a:r>
          </a:p>
        </p:txBody>
      </p:sp>
      <p:pic>
        <p:nvPicPr>
          <p:cNvPr id="4" name="Picture 3" descr="BiochemicalEngSIG_CMYK_H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38764" y="5594910"/>
            <a:ext cx="2178424" cy="1116106"/>
          </a:xfrm>
          <a:prstGeom prst="rect">
            <a:avLst/>
          </a:prstGeom>
          <a:noFill/>
          <a:ln>
            <a:noFill/>
          </a:ln>
        </p:spPr>
      </p:pic>
      <p:sp>
        <p:nvSpPr>
          <p:cNvPr id="6" name="Content Placeholder 5"/>
          <p:cNvSpPr txBox="1">
            <a:spLocks noGrp="1"/>
          </p:cNvSpPr>
          <p:nvPr>
            <p:ph idx="1"/>
          </p:nvPr>
        </p:nvSpPr>
        <p:spPr>
          <a:xfrm>
            <a:off x="412376" y="2914463"/>
            <a:ext cx="11179402" cy="1754326"/>
          </a:xfrm>
          <a:prstGeom prst="rect">
            <a:avLst/>
          </a:prstGeom>
          <a:noFill/>
        </p:spPr>
        <p:txBody>
          <a:bodyPr wrap="square" rtlCol="0">
            <a:spAutoFit/>
          </a:bodyPr>
          <a:lstStyle/>
          <a:p>
            <a:pPr marL="0" indent="0">
              <a:buNone/>
            </a:pPr>
            <a:r>
              <a:rPr lang="en-GB" sz="4000" u="sng" dirty="0">
                <a:hlinkClick r:id="rId3"/>
              </a:rPr>
              <a:t>https://www.icheme.org/membership/communities/special-interest-groups/biochemical-engineering/bursaries/</a:t>
            </a:r>
            <a:r>
              <a:rPr lang="en-GB" sz="4000" u="sng" dirty="0"/>
              <a:t> </a:t>
            </a:r>
            <a:endParaRPr lang="en-GB" sz="4000" dirty="0"/>
          </a:p>
        </p:txBody>
      </p:sp>
    </p:spTree>
    <p:extLst>
      <p:ext uri="{BB962C8B-B14F-4D97-AF65-F5344CB8AC3E}">
        <p14:creationId xmlns:p14="http://schemas.microsoft.com/office/powerpoint/2010/main" val="37316246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IChemE BESIG Travel Bursaries&amp;quot;&quot;/&gt;&lt;property id=&quot;20307&quot; value=&quot;256&quot;/&gt;&lt;/object&gt;&lt;object type=&quot;3&quot; unique_id=&quot;10005&quot;&gt;&lt;property id=&quot;20148&quot; value=&quot;5&quot;/&gt;&lt;property id=&quot;20300&quot; value=&quot;Slide 2 - &amp;quot;What do we offer?&amp;quot;&quot;/&gt;&lt;property id=&quot;20307&quot; value=&quot;257&quot;/&gt;&lt;/object&gt;&lt;object type=&quot;3&quot; unique_id=&quot;10006&quot;&gt;&lt;property id=&quot;20148&quot; value=&quot;5&quot;/&gt;&lt;property id=&quot;20300&quot; value=&quot;Slide 3 - &amp;quot;Eligibility&amp;quot;&quot;/&gt;&lt;property id=&quot;20307&quot; value=&quot;258&quot;/&gt;&lt;/object&gt;&lt;object type=&quot;3&quot; unique_id=&quot;10062&quot;&gt;&lt;property id=&quot;20148&quot; value=&quot;5&quot;/&gt;&lt;property id=&quot;20300&quot; value=&quot;Slide 4 - &amp;quot;Application&amp;quot;&quot;/&gt;&lt;property id=&quot;20307&quot; value=&quot;259&quot;/&gt;&lt;/object&gt;&lt;object type=&quot;3&quot; unique_id=&quot;10081&quot;&gt;&lt;property id=&quot;20148&quot; value=&quot;5&quot;/&gt;&lt;property id=&quot;20300&quot; value=&quot;Slide 5 - &amp;quot;What happens post-award?&amp;quot;&quot;/&gt;&lt;property id=&quot;20307&quot; value=&quot;260&quot;/&gt;&lt;/object&gt;&lt;object type=&quot;3&quot; unique_id=&quot;10103&quot;&gt;&lt;property id=&quot;20148&quot; value=&quot;5&quot;/&gt;&lt;property id=&quot;20300&quot; value=&quot;Slide 6 - &amp;quot;You can find us at…&amp;quot;&quot;/&gt;&lt;property id=&quot;20307&quot; value=&quot;261&quot;/&gt;&lt;/object&gt;&lt;/object&gt;&lt;/object&gt;&lt;/database&gt;"/>
  <p:tag name="SECTOMILLISECCONVERTED" val="1"/>
  <p:tag name="PRESGUID" val="fe9b7592-adb5-4924-8438-b23baae52dcc"/>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374</Words>
  <Application>Microsoft Office PowerPoint</Application>
  <PresentationFormat>Widescreen</PresentationFormat>
  <Paragraphs>27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IChemE BESIG Travel Bursaries</vt:lpstr>
      <vt:lpstr>What do we offer?</vt:lpstr>
      <vt:lpstr>Eligibility</vt:lpstr>
      <vt:lpstr>Application</vt:lpstr>
      <vt:lpstr>What happens post-award?</vt:lpstr>
      <vt:lpstr>You can find us at…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IChemE BESIG Travel Bursaries</dc:title>
  <dc:creator>Hanga, Petra</dc:creator>
  <cp:lastModifiedBy>Hanga, Mariana-Petronela</cp:lastModifiedBy>
  <cp:revision>13</cp:revision>
  <dcterms:created xsi:type="dcterms:W3CDTF">2020-07-20T17:48:01Z</dcterms:created>
  <dcterms:modified xsi:type="dcterms:W3CDTF">2022-01-21T11:31:25Z</dcterms:modified>
</cp:coreProperties>
</file>